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66" d="100"/>
          <a:sy n="66" d="100"/>
        </p:scale>
        <p:origin x="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01570" y="753255"/>
            <a:ext cx="3666650" cy="4994404"/>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900" dirty="0">
                <a:solidFill>
                  <a:schemeClr val="bg1"/>
                </a:solidFill>
                <a:latin typeface="Times New Roman" panose="02020603050405020304" pitchFamily="18" charset="0"/>
                <a:cs typeface="Times New Roman" panose="02020603050405020304" pitchFamily="18" charset="0"/>
              </a:rPr>
              <a:t>type </a:t>
            </a:r>
            <a:r>
              <a:rPr lang="en-US" sz="900" dirty="0" err="1">
                <a:solidFill>
                  <a:schemeClr val="bg1"/>
                </a:solidFill>
                <a:latin typeface="Times New Roman" panose="02020603050405020304" pitchFamily="18" charset="0"/>
                <a:cs typeface="Times New Roman" panose="02020603050405020304" pitchFamily="18" charset="0"/>
              </a:rPr>
              <a:t>binary_value_type</a:t>
            </a:r>
            <a:r>
              <a:rPr lang="en-US" sz="900" dirty="0">
                <a:solidFill>
                  <a:schemeClr val="bg1"/>
                </a:solidFill>
                <a:latin typeface="Times New Roman" panose="02020603050405020304" pitchFamily="18" charset="0"/>
                <a:cs typeface="Times New Roman" panose="02020603050405020304" pitchFamily="18" charset="0"/>
              </a:rPr>
              <a:t> is ( </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en-US" sz="900" dirty="0">
                <a:solidFill>
                  <a:schemeClr val="bg1"/>
                </a:solidFill>
                <a:latin typeface="Times New Roman" panose="02020603050405020304" pitchFamily="18" charset="0"/>
                <a:cs typeface="Times New Roman" panose="02020603050405020304" pitchFamily="18" charset="0"/>
              </a:rPr>
              <a:t>ZERO, ONE, TWO, THREE, FOUR, FIVE, </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en-US" sz="900" dirty="0">
                <a:solidFill>
                  <a:schemeClr val="bg1"/>
                </a:solidFill>
                <a:latin typeface="Times New Roman" panose="02020603050405020304" pitchFamily="18" charset="0"/>
                <a:cs typeface="Times New Roman" panose="02020603050405020304" pitchFamily="18" charset="0"/>
              </a:rPr>
              <a:t>SIX, SEVEN, EIGHT, NINE</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900" dirty="0">
                <a:solidFill>
                  <a:schemeClr val="bg1"/>
                </a:solidFill>
                <a:latin typeface="Times New Roman" panose="02020603050405020304" pitchFamily="18" charset="0"/>
                <a:cs typeface="Times New Roman" panose="02020603050405020304" pitchFamily="18" charset="0"/>
              </a:rPr>
              <a:t>);</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41176" y="676490"/>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(3 </a:t>
            </a:r>
            <a:r>
              <a:rPr lang="tr-TR" sz="900" dirty="0" err="1">
                <a:solidFill>
                  <a:schemeClr val="bg1"/>
                </a:solidFill>
                <a:latin typeface="Times New Roman" panose="02020603050405020304" pitchFamily="18" charset="0"/>
                <a:cs typeface="Times New Roman" panose="02020603050405020304" pitchFamily="18" charset="0"/>
              </a:rPr>
              <a:t>downto</a:t>
            </a:r>
            <a:r>
              <a:rPr lang="tr-TR" sz="900" dirty="0">
                <a:solidFill>
                  <a:schemeClr val="bg1"/>
                </a:solidFill>
                <a:latin typeface="Times New Roman" panose="02020603050405020304" pitchFamily="18" charset="0"/>
                <a:cs typeface="Times New Roman" panose="02020603050405020304" pitchFamily="18" charset="0"/>
              </a:rPr>
              <a:t>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(6 </a:t>
            </a:r>
            <a:r>
              <a:rPr lang="tr-TR" sz="900" dirty="0" err="1">
                <a:solidFill>
                  <a:schemeClr val="bg1"/>
                </a:solidFill>
                <a:latin typeface="Times New Roman" panose="02020603050405020304" pitchFamily="18" charset="0"/>
                <a:cs typeface="Times New Roman" panose="02020603050405020304" pitchFamily="18" charset="0"/>
              </a:rPr>
              <a:t>downto</a:t>
            </a:r>
            <a:r>
              <a:rPr lang="tr-TR" sz="900"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ZERO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ONE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TWO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THREE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FOUR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FIVE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SIX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SEVEN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EIGHT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NINE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676490"/>
            <a:ext cx="4535190" cy="466281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integer</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668687"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dirty="0">
                <a:solidFill>
                  <a:schemeClr val="bg1"/>
                </a:solidFill>
                <a:latin typeface="Times New Roman" panose="02020603050405020304" pitchFamily="18" charset="0"/>
                <a:cs typeface="Times New Roman" panose="02020603050405020304" pitchFamily="18" charset="0"/>
              </a:rPr>
              <a:t>      </a:t>
            </a:r>
            <a:r>
              <a:rPr lang="tr-TR" altLang="tr-TR" sz="1600" dirty="0" err="1">
                <a:solidFill>
                  <a:schemeClr val="bg1"/>
                </a:solidFill>
                <a:latin typeface="Times New Roman" panose="02020603050405020304" pitchFamily="18" charset="0"/>
                <a:cs typeface="Times New Roman" panose="02020603050405020304" pitchFamily="18" charset="0"/>
              </a:rPr>
              <a:t>array_type_definition</a:t>
            </a:r>
            <a:endParaRPr lang="tr-TR"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tr-TR" altLang="tr-TR" sz="1600" dirty="0">
                <a:solidFill>
                  <a:schemeClr val="bg1"/>
                </a:solidFill>
                <a:latin typeface="Times New Roman" panose="02020603050405020304" pitchFamily="18" charset="0"/>
                <a:cs typeface="Times New Roman" panose="02020603050405020304" pitchFamily="18" charset="0"/>
              </a:rPr>
              <a:t>    | </a:t>
            </a:r>
            <a:r>
              <a:rPr lang="tr-TR" altLang="tr-TR" sz="1600"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IEEE.numeric_std.all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body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end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work.my_subprograms.all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entity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096000" y="613245"/>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architecture behavioral of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process(a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2907</TotalTime>
  <Words>16680</Words>
  <Application>Microsoft Office PowerPoint</Application>
  <PresentationFormat>Geniş ekran</PresentationFormat>
  <Paragraphs>2203</Paragraphs>
  <Slides>112</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10.1 General</vt:lpstr>
      <vt:lpstr>10.2 WaIt Statement</vt:lpstr>
      <vt:lpstr>10.3 Assertıon statement</vt:lpstr>
      <vt:lpstr>10.4 report statement</vt:lpstr>
      <vt:lpstr>CODE EXAMPLE of waıt statements</vt:lpstr>
      <vt:lpstr>PowerPoint Sunusu</vt:lpstr>
      <vt:lpstr>10.5 varıable statement</vt:lpstr>
      <vt:lpstr>PowerPoint Sunusu</vt:lpstr>
      <vt:lpstr>10.6 procedure statement</vt:lpstr>
      <vt:lpstr>10.7 ıf statement</vt:lpstr>
      <vt:lpstr>PowerPoint Sunusu</vt:lpstr>
      <vt:lpstr>10.8 case statement</vt:lpstr>
      <vt:lpstr>PowerPoint Sunusu</vt:lpstr>
      <vt:lpstr>10.9 loop statement</vt:lpstr>
      <vt:lpstr>PowerPoint Sunusu</vt:lpstr>
      <vt:lpstr>10.10 next statement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Chris Green</cp:lastModifiedBy>
  <cp:revision>692</cp:revision>
  <dcterms:created xsi:type="dcterms:W3CDTF">2024-07-21T06:30:33Z</dcterms:created>
  <dcterms:modified xsi:type="dcterms:W3CDTF">2024-12-30T10:25:18Z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